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71" r:id="rId3"/>
    <p:sldId id="257" r:id="rId4"/>
    <p:sldId id="274" r:id="rId5"/>
    <p:sldId id="275" r:id="rId6"/>
    <p:sldId id="276" r:id="rId7"/>
    <p:sldId id="277" r:id="rId8"/>
    <p:sldId id="278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Introducing Power Pivot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Power Pivot Internal Data Model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Power Pivot is essentially a SQL Server Analysis Services engine made available by way of an in-memory process that runs directly within Excel.</a:t>
            </a:r>
          </a:p>
          <a:p>
            <a:r>
              <a:rPr lang="en-US" i="1" dirty="0"/>
              <a:t>Every Excel workbook contains an Internal Data Model, a single instance of the Power Pivot in-memory engine.</a:t>
            </a:r>
          </a:p>
          <a:p>
            <a:r>
              <a:rPr lang="en-MY" i="1" dirty="0"/>
              <a:t>Power Pivot Ribbon interface: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313121-C91E-419E-8EAD-AF01BEA49FD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799" y="3852991"/>
            <a:ext cx="8206423" cy="132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Power Pivot Internal Data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Functionality available with the Power Pivot interface: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Browse, edit, filter, and apply custom sorting to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Create custom calculated columns that apply to all rows in the data import.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a default number format to use when the field appears in a pivot table.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Configure relationships via the handy Graphical Diagram view.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Choose to prevent certain fields from appearing in the PivotTable Field List.</a:t>
            </a:r>
          </a:p>
          <a:p>
            <a:r>
              <a:rPr lang="en-US" dirty="0"/>
              <a:t>Turning on Power Pivot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the Internal Data Model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4E4E830-6432-40C0-87B6-55927C9F97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082756"/>
              </p:ext>
            </p:extLst>
          </p:nvPr>
        </p:nvGraphicFramePr>
        <p:xfrm>
          <a:off x="2780269" y="1532238"/>
          <a:ext cx="9094574" cy="4647133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310715">
                  <a:extLst>
                    <a:ext uri="{9D8B030D-6E8A-4147-A177-3AD203B41FA5}">
                      <a16:colId xmlns:a16="http://schemas.microsoft.com/office/drawing/2014/main" val="1253106180"/>
                    </a:ext>
                  </a:extLst>
                </a:gridCol>
                <a:gridCol w="6783859">
                  <a:extLst>
                    <a:ext uri="{9D8B030D-6E8A-4147-A177-3AD203B41FA5}">
                      <a16:colId xmlns:a16="http://schemas.microsoft.com/office/drawing/2014/main" val="89382678"/>
                    </a:ext>
                  </a:extLst>
                </a:gridCol>
              </a:tblGrid>
              <a:tr h="229505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>
                          <a:effectLst/>
                        </a:rPr>
                        <a:t>Table 2-1:</a:t>
                      </a:r>
                      <a:r>
                        <a:rPr lang="en-MY" sz="800" dirty="0">
                          <a:effectLst/>
                        </a:rPr>
                        <a:t> Limitations of the Internal Data Model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250983"/>
                  </a:ext>
                </a:extLst>
              </a:tr>
              <a:tr h="2149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Object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Specification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extLst>
                  <a:ext uri="{0D108BD9-81ED-4DB2-BD59-A6C34878D82A}">
                    <a16:rowId xmlns:a16="http://schemas.microsoft.com/office/drawing/2014/main" val="2476492063"/>
                  </a:ext>
                </a:extLst>
              </a:tr>
              <a:tr h="11153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Data model size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In 32-bit environments, Excel workbooks are subject to a 2GB limit. This includes the in-memory space shared by Excel, the Internal Data Model, and add-ins that run in the same process.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In 64-bit environments, there are no hard limits on file size. Workbook size is limited only by available memory and system resources.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extLst>
                  <a:ext uri="{0D108BD9-81ED-4DB2-BD59-A6C34878D82A}">
                    <a16:rowId xmlns:a16="http://schemas.microsoft.com/office/drawing/2014/main" val="3667364197"/>
                  </a:ext>
                </a:extLst>
              </a:tr>
              <a:tr h="439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Number of tables in the data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model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No hard limits exist on the count of tables. However, all tables in the data model cannot exceed 2,147,483,647 bytes.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extLst>
                  <a:ext uri="{0D108BD9-81ED-4DB2-BD59-A6C34878D82A}">
                    <a16:rowId xmlns:a16="http://schemas.microsoft.com/office/drawing/2014/main" val="1862604289"/>
                  </a:ext>
                </a:extLst>
              </a:tr>
              <a:tr h="439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Number of rows in each table in the data model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>
                          <a:effectLst/>
                        </a:rPr>
                        <a:t>1,999,999,997</a:t>
                      </a:r>
                      <a:endParaRPr lang="en-MY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extLst>
                  <a:ext uri="{0D108BD9-81ED-4DB2-BD59-A6C34878D82A}">
                    <a16:rowId xmlns:a16="http://schemas.microsoft.com/office/drawing/2014/main" val="3771947798"/>
                  </a:ext>
                </a:extLst>
              </a:tr>
              <a:tr h="6644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Number of columns and calculated columns in each table in the data model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>
                          <a:effectLst/>
                        </a:rPr>
                        <a:t>The number cannot exceed 2,147,483,647 bytes.</a:t>
                      </a:r>
                      <a:endParaRPr lang="en-MY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extLst>
                  <a:ext uri="{0D108BD9-81ED-4DB2-BD59-A6C34878D82A}">
                    <a16:rowId xmlns:a16="http://schemas.microsoft.com/office/drawing/2014/main" val="1526756540"/>
                  </a:ext>
                </a:extLst>
              </a:tr>
              <a:tr h="439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Number of distinct values in a column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>
                          <a:effectLst/>
                        </a:rPr>
                        <a:t>1,999,999,997</a:t>
                      </a:r>
                      <a:endParaRPr lang="en-MY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extLst>
                  <a:ext uri="{0D108BD9-81ED-4DB2-BD59-A6C34878D82A}">
                    <a16:rowId xmlns:a16="http://schemas.microsoft.com/office/drawing/2014/main" val="2014979680"/>
                  </a:ext>
                </a:extLst>
              </a:tr>
              <a:tr h="4372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Characters in a column name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>
                          <a:effectLst/>
                        </a:rPr>
                        <a:t>100 characters</a:t>
                      </a:r>
                      <a:endParaRPr lang="en-MY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extLst>
                  <a:ext uri="{0D108BD9-81ED-4DB2-BD59-A6C34878D82A}">
                    <a16:rowId xmlns:a16="http://schemas.microsoft.com/office/drawing/2014/main" val="154329559"/>
                  </a:ext>
                </a:extLst>
              </a:tr>
              <a:tr h="6682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String length in each field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100" dirty="0">
                          <a:effectLst/>
                        </a:rPr>
                        <a:t>It’s limited to 536,870,912 bytes (512MB), equivalent to 268,435,456 Unicode characters (256 mega-characters).</a:t>
                      </a:r>
                      <a:endParaRPr lang="en-MY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598" marR="66598" marT="0" marB="0"/>
                </a:tc>
                <a:extLst>
                  <a:ext uri="{0D108BD9-81ED-4DB2-BD59-A6C34878D82A}">
                    <a16:rowId xmlns:a16="http://schemas.microsoft.com/office/drawing/2014/main" val="639736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02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Excel Tables to Power Pivot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Preparing Excel tables</a:t>
            </a:r>
          </a:p>
          <a:p>
            <a:r>
              <a:rPr lang="en-US" dirty="0"/>
              <a:t>Adding Excel Tables to the data model</a:t>
            </a:r>
          </a:p>
          <a:p>
            <a:r>
              <a:rPr lang="en-US" dirty="0"/>
              <a:t>Creating relationships between Power Pivot tables</a:t>
            </a:r>
          </a:p>
          <a:p>
            <a:r>
              <a:rPr lang="en-US" dirty="0"/>
              <a:t>Managing existing relationships</a:t>
            </a:r>
          </a:p>
          <a:p>
            <a:r>
              <a:rPr lang="en-US" dirty="0"/>
              <a:t>Using the Power Pivot data model in reporting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11-18)</a:t>
            </a:r>
          </a:p>
        </p:txBody>
      </p:sp>
    </p:spTree>
    <p:extLst>
      <p:ext uri="{BB962C8B-B14F-4D97-AF65-F5344CB8AC3E}">
        <p14:creationId xmlns:p14="http://schemas.microsoft.com/office/powerpoint/2010/main" val="403691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Pivotal Pivot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Introducing the Pivot Table</a:t>
            </a:r>
          </a:p>
          <a:p>
            <a:r>
              <a:rPr lang="en-US" dirty="0"/>
              <a:t>Defining the Four Areas of a Pivot Table</a:t>
            </a:r>
          </a:p>
          <a:p>
            <a:pPr lvl="1"/>
            <a:r>
              <a:rPr lang="en-US" dirty="0"/>
              <a:t>Values area</a:t>
            </a:r>
          </a:p>
          <a:p>
            <a:pPr lvl="1"/>
            <a:r>
              <a:rPr lang="en-US" dirty="0"/>
              <a:t>Row area</a:t>
            </a:r>
          </a:p>
          <a:p>
            <a:pPr lvl="1"/>
            <a:r>
              <a:rPr lang="en-US" dirty="0"/>
              <a:t>Column area</a:t>
            </a:r>
          </a:p>
          <a:p>
            <a:pPr lvl="1"/>
            <a:r>
              <a:rPr lang="en-US" dirty="0"/>
              <a:t>Filter area</a:t>
            </a:r>
          </a:p>
        </p:txBody>
      </p:sp>
    </p:spTree>
    <p:extLst>
      <p:ext uri="{BB962C8B-B14F-4D97-AF65-F5344CB8AC3E}">
        <p14:creationId xmlns:p14="http://schemas.microsoft.com/office/powerpoint/2010/main" val="397037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Pivotal Pivot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1687" cy="4452551"/>
          </a:xfrm>
        </p:spPr>
        <p:txBody>
          <a:bodyPr>
            <a:normAutofit/>
          </a:bodyPr>
          <a:lstStyle/>
          <a:p>
            <a:r>
              <a:rPr lang="en-US" dirty="0"/>
              <a:t>Creating Your First Pivot Table</a:t>
            </a:r>
          </a:p>
          <a:p>
            <a:pPr lvl="1"/>
            <a:r>
              <a:rPr lang="en-US" dirty="0"/>
              <a:t>Changing and rearranging a pivot table</a:t>
            </a:r>
          </a:p>
          <a:p>
            <a:pPr lvl="1"/>
            <a:r>
              <a:rPr lang="en-US" dirty="0"/>
              <a:t>Adding a report filter</a:t>
            </a:r>
          </a:p>
          <a:p>
            <a:pPr lvl="1"/>
            <a:r>
              <a:rPr lang="en-US" dirty="0"/>
              <a:t>Keeping the pivot table fresh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22-27)</a:t>
            </a:r>
          </a:p>
        </p:txBody>
      </p:sp>
    </p:spTree>
    <p:extLst>
      <p:ext uri="{BB962C8B-B14F-4D97-AF65-F5344CB8AC3E}">
        <p14:creationId xmlns:p14="http://schemas.microsoft.com/office/powerpoint/2010/main" val="346176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Pivotal Pivot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1687" cy="4452551"/>
          </a:xfrm>
        </p:spPr>
        <p:txBody>
          <a:bodyPr>
            <a:normAutofit/>
          </a:bodyPr>
          <a:lstStyle/>
          <a:p>
            <a:r>
              <a:rPr lang="en-US" dirty="0"/>
              <a:t>Customizing Pivot Table Reports</a:t>
            </a:r>
          </a:p>
          <a:p>
            <a:pPr lvl="1"/>
            <a:r>
              <a:rPr lang="en-US" dirty="0"/>
              <a:t>Changing the pivot table layout</a:t>
            </a:r>
          </a:p>
          <a:p>
            <a:pPr lvl="1"/>
            <a:r>
              <a:rPr lang="en-US" dirty="0"/>
              <a:t>Customizing field names</a:t>
            </a:r>
          </a:p>
          <a:p>
            <a:pPr lvl="1"/>
            <a:r>
              <a:rPr lang="en-US" dirty="0"/>
              <a:t>Applying numeric formats to data fields</a:t>
            </a:r>
          </a:p>
          <a:p>
            <a:pPr lvl="1"/>
            <a:r>
              <a:rPr lang="en-US" dirty="0"/>
              <a:t>Changing summary calculations</a:t>
            </a:r>
          </a:p>
          <a:p>
            <a:pPr lvl="1"/>
            <a:r>
              <a:rPr lang="en-US" dirty="0"/>
              <a:t>Suppressing subtotals</a:t>
            </a:r>
          </a:p>
          <a:p>
            <a:pPr lvl="1"/>
            <a:r>
              <a:rPr lang="en-US" dirty="0"/>
              <a:t>Removing all subtotals at one time</a:t>
            </a:r>
          </a:p>
          <a:p>
            <a:pPr lvl="1"/>
            <a:r>
              <a:rPr lang="en-US" dirty="0"/>
              <a:t>Removing the subtotals for only one field</a:t>
            </a:r>
          </a:p>
          <a:p>
            <a:pPr lvl="1"/>
            <a:r>
              <a:rPr lang="en-US" dirty="0"/>
              <a:t>Removing grand totals</a:t>
            </a:r>
          </a:p>
          <a:p>
            <a:pPr lvl="1"/>
            <a:r>
              <a:rPr lang="en-US" dirty="0"/>
              <a:t>Showing and hiding data items</a:t>
            </a:r>
          </a:p>
          <a:p>
            <a:pPr lvl="1"/>
            <a:r>
              <a:rPr lang="en-US" dirty="0"/>
              <a:t>Hiding or showing items without data</a:t>
            </a:r>
          </a:p>
          <a:p>
            <a:pPr lvl="1"/>
            <a:r>
              <a:rPr lang="en-US" dirty="0"/>
              <a:t>Sorting the pivot table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27-37)</a:t>
            </a:r>
          </a:p>
        </p:txBody>
      </p:sp>
    </p:spTree>
    <p:extLst>
      <p:ext uri="{BB962C8B-B14F-4D97-AF65-F5344CB8AC3E}">
        <p14:creationId xmlns:p14="http://schemas.microsoft.com/office/powerpoint/2010/main" val="1604481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Pivotal Pivot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1687" cy="4452551"/>
          </a:xfrm>
        </p:spPr>
        <p:txBody>
          <a:bodyPr>
            <a:normAutofit/>
          </a:bodyPr>
          <a:lstStyle/>
          <a:p>
            <a:r>
              <a:rPr lang="en-US" dirty="0"/>
              <a:t>Understanding Slicers</a:t>
            </a:r>
          </a:p>
          <a:p>
            <a:r>
              <a:rPr lang="en-US" dirty="0"/>
              <a:t>Creating a Standard Slicer</a:t>
            </a:r>
          </a:p>
          <a:p>
            <a:r>
              <a:rPr lang="en-US" dirty="0"/>
              <a:t>Getting Fancy with Slicer Customizations</a:t>
            </a:r>
          </a:p>
          <a:p>
            <a:pPr lvl="1"/>
            <a:r>
              <a:rPr lang="en-US" dirty="0"/>
              <a:t>Size and placement</a:t>
            </a:r>
          </a:p>
          <a:p>
            <a:pPr lvl="1"/>
            <a:r>
              <a:rPr lang="en-US" dirty="0"/>
              <a:t>Data item columns</a:t>
            </a:r>
          </a:p>
          <a:p>
            <a:pPr lvl="1"/>
            <a:r>
              <a:rPr lang="en-US" dirty="0"/>
              <a:t>Miscellaneous slicer settings</a:t>
            </a:r>
          </a:p>
          <a:p>
            <a:r>
              <a:rPr lang="en-US" dirty="0"/>
              <a:t>Controlling Multiple Pivot Tables with One Slicer</a:t>
            </a:r>
          </a:p>
          <a:p>
            <a:r>
              <a:rPr lang="en-US" dirty="0"/>
              <a:t>Creating a Timeline Slicer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38-45)</a:t>
            </a:r>
          </a:p>
        </p:txBody>
      </p:sp>
    </p:spTree>
    <p:extLst>
      <p:ext uri="{BB962C8B-B14F-4D97-AF65-F5344CB8AC3E}">
        <p14:creationId xmlns:p14="http://schemas.microsoft.com/office/powerpoint/2010/main" val="254944892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464</TotalTime>
  <Words>516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DengXian</vt:lpstr>
      <vt:lpstr>Arial</vt:lpstr>
      <vt:lpstr>Calibri</vt:lpstr>
      <vt:lpstr>Century Gothic</vt:lpstr>
      <vt:lpstr>Times New Roman</vt:lpstr>
      <vt:lpstr>Wingdings 3</vt:lpstr>
      <vt:lpstr>Wisp</vt:lpstr>
      <vt:lpstr>Introducing Power Pivot</vt:lpstr>
      <vt:lpstr>Understanding the Power Pivot Internal Data Model</vt:lpstr>
      <vt:lpstr>Understanding the Power Pivot Internal Data Model</vt:lpstr>
      <vt:lpstr>Limitations of the Internal Data Model</vt:lpstr>
      <vt:lpstr>Linking Excel Tables to Power Pivot</vt:lpstr>
      <vt:lpstr>The Pivotal Pivot Table</vt:lpstr>
      <vt:lpstr>The Pivotal Pivot Table</vt:lpstr>
      <vt:lpstr>The Pivotal Pivot Table</vt:lpstr>
      <vt:lpstr>The Pivotal Pivot 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Staff02</cp:lastModifiedBy>
  <cp:revision>55</cp:revision>
  <dcterms:created xsi:type="dcterms:W3CDTF">2016-07-25T18:28:04Z</dcterms:created>
  <dcterms:modified xsi:type="dcterms:W3CDTF">2023-02-21T22:24:42Z</dcterms:modified>
</cp:coreProperties>
</file>